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0" r:id="rId3"/>
    <p:sldId id="266" r:id="rId4"/>
    <p:sldId id="267" r:id="rId5"/>
    <p:sldId id="262" r:id="rId6"/>
    <p:sldId id="257" r:id="rId7"/>
    <p:sldId id="274" r:id="rId8"/>
    <p:sldId id="271" r:id="rId9"/>
    <p:sldId id="273" r:id="rId10"/>
    <p:sldId id="268" r:id="rId11"/>
    <p:sldId id="263" r:id="rId12"/>
    <p:sldId id="27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150" autoAdjust="0"/>
  </p:normalViewPr>
  <p:slideViewPr>
    <p:cSldViewPr snapToGrid="0">
      <p:cViewPr>
        <p:scale>
          <a:sx n="120" d="100"/>
          <a:sy n="120" d="100"/>
        </p:scale>
        <p:origin x="-830" y="-77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g>
</file>

<file path=ppt/media/image11.jpg>
</file>

<file path=ppt/media/image12.jpeg>
</file>

<file path=ppt/media/image13.png>
</file>

<file path=ppt/media/image2.jpeg>
</file>

<file path=ppt/media/image3.jpeg>
</file>

<file path=ppt/media/image4.jpe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CB38B5-46FD-40A9-BBEE-37D94D322946}" type="datetimeFigureOut">
              <a:rPr lang="en-US" smtClean="0"/>
              <a:t>11/30/2023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C1EECC-F33A-4656-A42E-3530F49B0C7E}" type="slidenum">
              <a:rPr lang="en-US" smtClean="0"/>
              <a:t>‹#›</a:t>
            </a:fld>
            <a:endParaRPr lang="en-US"/>
          </a:p>
        </p:txBody>
      </p:sp>
    </p:spTree>
    <p:extLst>
      <p:ext uri="{BB962C8B-B14F-4D97-AF65-F5344CB8AC3E}">
        <p14:creationId xmlns:p14="http://schemas.microsoft.com/office/powerpoint/2010/main" val="3392971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prescribedfire.net/pdf/2021-National-Rx-Fire-Use-Report_FINAL.pdf"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a:t>
            </a:r>
          </a:p>
          <a:p>
            <a:pPr lvl="1"/>
            <a:r>
              <a:rPr lang="en-US" dirty="0"/>
              <a:t>Interested in fuel </a:t>
            </a:r>
            <a:r>
              <a:rPr lang="en-US" dirty="0" err="1"/>
              <a:t>tx</a:t>
            </a:r>
            <a:r>
              <a:rPr lang="en-US" dirty="0"/>
              <a:t> effectiveness</a:t>
            </a:r>
          </a:p>
          <a:p>
            <a:pPr lvl="1"/>
            <a:r>
              <a:rPr lang="en-US" dirty="0"/>
              <a:t>No reporting system for all burns</a:t>
            </a:r>
          </a:p>
          <a:p>
            <a:pPr lvl="1"/>
            <a:r>
              <a:rPr lang="en-US" dirty="0"/>
              <a:t>Difficult to detect </a:t>
            </a:r>
            <a:r>
              <a:rPr lang="en-US" dirty="0" err="1"/>
              <a:t>rx</a:t>
            </a:r>
            <a:r>
              <a:rPr lang="en-US" dirty="0"/>
              <a:t> fire remotely, private burns generally not collect in public repository</a:t>
            </a:r>
          </a:p>
          <a:p>
            <a:pPr lvl="1"/>
            <a:endParaRPr lang="en-US" dirty="0"/>
          </a:p>
          <a:p>
            <a:pPr lvl="1"/>
            <a:r>
              <a:rPr lang="en-US" dirty="0"/>
              <a:t>1.5 m acres fed burning</a:t>
            </a:r>
          </a:p>
          <a:p>
            <a:pPr lvl="1"/>
            <a:r>
              <a:rPr lang="en-US" dirty="0"/>
              <a:t>7.9 acres state and private</a:t>
            </a:r>
          </a:p>
          <a:p>
            <a:pPr lvl="1"/>
            <a:r>
              <a:rPr lang="en-US" dirty="0"/>
              <a:t> </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dirty="0">
                <a:hlinkClick r:id="rId3"/>
              </a:rPr>
              <a:t>2021-National-Rx-Fire-Use-Report_FINAL.pdf (prescribedfire.net)</a:t>
            </a:r>
            <a:endParaRPr lang="en-US" dirty="0"/>
          </a:p>
          <a:p>
            <a:r>
              <a:rPr lang="en-US" dirty="0"/>
              <a:t>Prepared by the Coalition of Prescribed Fire Councils and the National Association of State Foresters based on a survey of prescribed fire use data collected in 2020</a:t>
            </a:r>
          </a:p>
        </p:txBody>
      </p:sp>
      <p:sp>
        <p:nvSpPr>
          <p:cNvPr id="4" name="Slide Number Placeholder 3"/>
          <p:cNvSpPr>
            <a:spLocks noGrp="1"/>
          </p:cNvSpPr>
          <p:nvPr>
            <p:ph type="sldNum" sz="quarter" idx="5"/>
          </p:nvPr>
        </p:nvSpPr>
        <p:spPr/>
        <p:txBody>
          <a:bodyPr/>
          <a:lstStyle/>
          <a:p>
            <a:fld id="{4DC1EECC-F33A-4656-A42E-3530F49B0C7E}" type="slidenum">
              <a:rPr lang="en-US" smtClean="0"/>
              <a:t>2</a:t>
            </a:fld>
            <a:endParaRPr lang="en-US"/>
          </a:p>
        </p:txBody>
      </p:sp>
    </p:spTree>
    <p:extLst>
      <p:ext uri="{BB962C8B-B14F-4D97-AF65-F5344CB8AC3E}">
        <p14:creationId xmlns:p14="http://schemas.microsoft.com/office/powerpoint/2010/main" val="4127259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DO: improve map, bigger points, picture from </a:t>
            </a:r>
            <a:r>
              <a:rPr lang="en-US" dirty="0" err="1"/>
              <a:t>Sycan</a:t>
            </a:r>
            <a:endParaRPr lang="en-US" dirty="0"/>
          </a:p>
          <a:p>
            <a:pPr marL="171450" indent="-171450">
              <a:buFont typeface="Arial" panose="020B0604020202020204" pitchFamily="34" charset="0"/>
              <a:buChar char="•"/>
            </a:pPr>
            <a:r>
              <a:rPr lang="en-US" dirty="0"/>
              <a:t>Work on making the data more complete, add TNC points?</a:t>
            </a:r>
          </a:p>
          <a:p>
            <a:pPr marL="171450" indent="-171450">
              <a:buFont typeface="Arial" panose="020B0604020202020204" pitchFamily="34" charset="0"/>
              <a:buChar char="•"/>
            </a:pPr>
            <a:r>
              <a:rPr lang="en-US" dirty="0"/>
              <a:t>Validation: imagery, other data sources (NFPORS, FACTS)</a:t>
            </a:r>
          </a:p>
        </p:txBody>
      </p:sp>
      <p:sp>
        <p:nvSpPr>
          <p:cNvPr id="4" name="Slide Number Placeholder 3"/>
          <p:cNvSpPr>
            <a:spLocks noGrp="1"/>
          </p:cNvSpPr>
          <p:nvPr>
            <p:ph type="sldNum" sz="quarter" idx="5"/>
          </p:nvPr>
        </p:nvSpPr>
        <p:spPr/>
        <p:txBody>
          <a:bodyPr/>
          <a:lstStyle/>
          <a:p>
            <a:fld id="{4DC1EECC-F33A-4656-A42E-3530F49B0C7E}" type="slidenum">
              <a:rPr lang="en-US" smtClean="0"/>
              <a:t>11</a:t>
            </a:fld>
            <a:endParaRPr lang="en-US"/>
          </a:p>
        </p:txBody>
      </p:sp>
    </p:spTree>
    <p:extLst>
      <p:ext uri="{BB962C8B-B14F-4D97-AF65-F5344CB8AC3E}">
        <p14:creationId xmlns:p14="http://schemas.microsoft.com/office/powerpoint/2010/main" val="3628890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To do: gray or orange color scheme, clean,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To study fuel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tx</a:t>
            </a:r>
            <a:r>
              <a:rPr lang="en-US" sz="1800" dirty="0">
                <a:effectLst/>
                <a:latin typeface="Calibri" panose="020F0502020204030204" pitchFamily="34" charset="0"/>
                <a:ea typeface="Calibri" panose="020F0502020204030204" pitchFamily="34" charset="0"/>
                <a:cs typeface="Times New Roman" panose="02020603050405020304" pitchFamily="18" charset="0"/>
              </a:rPr>
              <a:t> effectiveness, gathered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Public records requests for state permits to get more complete picture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State permit data are, to our knowledge, an untapped resource for tracking prescribed burns. These data will be especially useful for tracking burning on private lands, which are largely left out of other data collection efforts. </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~275k points</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ND IS WRONG HERE</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Make a horizontal bar plot w/ # of records and give the n as shown in screen cap above</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Map: burn type reported, ag burns, Indian lands burns, permitted, complete, request</a:t>
            </a:r>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3</a:t>
            </a:fld>
            <a:endParaRPr lang="en-US"/>
          </a:p>
        </p:txBody>
      </p:sp>
    </p:spTree>
    <p:extLst>
      <p:ext uri="{BB962C8B-B14F-4D97-AF65-F5344CB8AC3E}">
        <p14:creationId xmlns:p14="http://schemas.microsoft.com/office/powerpoint/2010/main" val="1388755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cleaning: removed ag, barrel burning, fixed </a:t>
            </a:r>
            <a:r>
              <a:rPr lang="en-US" dirty="0" err="1"/>
              <a:t>lat</a:t>
            </a:r>
            <a:r>
              <a:rPr lang="en-US" dirty="0"/>
              <a:t>/</a:t>
            </a:r>
            <a:r>
              <a:rPr lang="en-US" dirty="0" err="1"/>
              <a:t>lons</a:t>
            </a:r>
            <a:r>
              <a:rPr lang="en-US" dirty="0"/>
              <a:t> </a:t>
            </a:r>
          </a:p>
          <a:p>
            <a:r>
              <a:rPr lang="en-US" dirty="0"/>
              <a:t>2. Standardizing – classified as burn/pile, limited to overlapping years</a:t>
            </a:r>
          </a:p>
          <a:p>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4</a:t>
            </a:fld>
            <a:endParaRPr lang="en-US"/>
          </a:p>
        </p:txBody>
      </p:sp>
    </p:spTree>
    <p:extLst>
      <p:ext uri="{BB962C8B-B14F-4D97-AF65-F5344CB8AC3E}">
        <p14:creationId xmlns:p14="http://schemas.microsoft.com/office/powerpoint/2010/main" val="2451660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56,610 burns</a:t>
            </a:r>
          </a:p>
          <a:p>
            <a:endParaRPr lang="en-US" dirty="0"/>
          </a:p>
          <a:p>
            <a:r>
              <a:rPr lang="en-US" b="1" dirty="0"/>
              <a:t>To do: Put link to interactive map; and </a:t>
            </a:r>
            <a:r>
              <a:rPr lang="en-US" b="1" dirty="0" err="1"/>
              <a:t>qr</a:t>
            </a:r>
            <a:r>
              <a:rPr lang="en-US" b="1" dirty="0"/>
              <a:t> code</a:t>
            </a:r>
          </a:p>
        </p:txBody>
      </p:sp>
      <p:sp>
        <p:nvSpPr>
          <p:cNvPr id="4" name="Slide Number Placeholder 3"/>
          <p:cNvSpPr>
            <a:spLocks noGrp="1"/>
          </p:cNvSpPr>
          <p:nvPr>
            <p:ph type="sldNum" sz="quarter" idx="5"/>
          </p:nvPr>
        </p:nvSpPr>
        <p:spPr/>
        <p:txBody>
          <a:bodyPr/>
          <a:lstStyle/>
          <a:p>
            <a:fld id="{4DC1EECC-F33A-4656-A42E-3530F49B0C7E}" type="slidenum">
              <a:rPr lang="en-US" smtClean="0"/>
              <a:t>5</a:t>
            </a:fld>
            <a:endParaRPr lang="en-US"/>
          </a:p>
        </p:txBody>
      </p:sp>
    </p:spTree>
    <p:extLst>
      <p:ext uri="{BB962C8B-B14F-4D97-AF65-F5344CB8AC3E}">
        <p14:creationId xmlns:p14="http://schemas.microsoft.com/office/powerpoint/2010/main" val="2000294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all west</a:t>
            </a:r>
          </a:p>
          <a:p>
            <a:r>
              <a:rPr lang="en-US" dirty="0"/>
              <a:t>Make broadcast </a:t>
            </a:r>
            <a:r>
              <a:rPr lang="en-US" dirty="0" err="1"/>
              <a:t>orangy</a:t>
            </a:r>
            <a:r>
              <a:rPr lang="en-US" dirty="0"/>
              <a:t> color that matches the theme</a:t>
            </a:r>
          </a:p>
          <a:p>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6</a:t>
            </a:fld>
            <a:endParaRPr lang="en-US"/>
          </a:p>
        </p:txBody>
      </p:sp>
    </p:spTree>
    <p:extLst>
      <p:ext uri="{BB962C8B-B14F-4D97-AF65-F5344CB8AC3E}">
        <p14:creationId xmlns:p14="http://schemas.microsoft.com/office/powerpoint/2010/main" val="31267889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Colors: dark orange is complete; other orange for planned; or grey and black</a:t>
            </a:r>
          </a:p>
          <a:p>
            <a:r>
              <a:rPr lang="en-US" b="1" dirty="0"/>
              <a:t>Fix font size</a:t>
            </a:r>
          </a:p>
          <a:p>
            <a:endParaRPr lang="en-US" dirty="0"/>
          </a:p>
          <a:p>
            <a:r>
              <a:rPr lang="en-US" dirty="0"/>
              <a:t>OVERAL BY STATE, NOT YEAR</a:t>
            </a:r>
          </a:p>
          <a:p>
            <a:r>
              <a:rPr lang="en-US" dirty="0"/>
              <a:t>ACRES ON THE GRAPH (AT TOP OF EACH STATE GIVE A PERCENT); ADD AS TEXT THE % COMPLETE FOR EACH STATE</a:t>
            </a:r>
          </a:p>
          <a:p>
            <a:r>
              <a:rPr lang="en-US" dirty="0"/>
              <a:t>-add west</a:t>
            </a:r>
          </a:p>
          <a:p>
            <a:r>
              <a:rPr lang="en-US" dirty="0"/>
              <a:t>*estimated******</a:t>
            </a:r>
          </a:p>
          <a:p>
            <a:r>
              <a:rPr lang="en-US" dirty="0"/>
              <a:t>Map icon in bottom showing states included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ighlight>
                  <a:srgbClr val="C0C0C0"/>
                </a:highlight>
              </a:rPr>
              <a:t>Planned acres: permitted acres, max requested acres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ighlight>
                  <a:srgbClr val="C0C0C0"/>
                </a:highlight>
              </a:rPr>
              <a:t>* Change y </a:t>
            </a:r>
            <a:r>
              <a:rPr lang="en-US" dirty="0" err="1">
                <a:highlight>
                  <a:srgbClr val="C0C0C0"/>
                </a:highlight>
              </a:rPr>
              <a:t>lable</a:t>
            </a:r>
            <a:r>
              <a:rPr lang="en-US" dirty="0">
                <a:highlight>
                  <a:srgbClr val="C0C0C0"/>
                </a:highlight>
              </a:rPr>
              <a:t> to “Area burned (acres)</a:t>
            </a:r>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7</a:t>
            </a:fld>
            <a:endParaRPr lang="en-US"/>
          </a:p>
        </p:txBody>
      </p:sp>
    </p:spTree>
    <p:extLst>
      <p:ext uri="{BB962C8B-B14F-4D97-AF65-F5344CB8AC3E}">
        <p14:creationId xmlns:p14="http://schemas.microsoft.com/office/powerpoint/2010/main" val="25549922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West, </a:t>
            </a:r>
          </a:p>
          <a:p>
            <a:r>
              <a:rPr lang="en-US" dirty="0"/>
              <a:t>[put % in the legend or the box]</a:t>
            </a:r>
          </a:p>
        </p:txBody>
      </p:sp>
      <p:sp>
        <p:nvSpPr>
          <p:cNvPr id="4" name="Slide Number Placeholder 3"/>
          <p:cNvSpPr>
            <a:spLocks noGrp="1"/>
          </p:cNvSpPr>
          <p:nvPr>
            <p:ph type="sldNum" sz="quarter" idx="5"/>
          </p:nvPr>
        </p:nvSpPr>
        <p:spPr/>
        <p:txBody>
          <a:bodyPr/>
          <a:lstStyle/>
          <a:p>
            <a:fld id="{4DC1EECC-F33A-4656-A42E-3530F49B0C7E}" type="slidenum">
              <a:rPr lang="en-US" smtClean="0"/>
              <a:t>8</a:t>
            </a:fld>
            <a:endParaRPr lang="en-US"/>
          </a:p>
        </p:txBody>
      </p:sp>
    </p:spTree>
    <p:extLst>
      <p:ext uri="{BB962C8B-B14F-4D97-AF65-F5344CB8AC3E}">
        <p14:creationId xmlns:p14="http://schemas.microsoft.com/office/powerpoint/2010/main" val="11791621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add the west</a:t>
            </a:r>
          </a:p>
        </p:txBody>
      </p:sp>
      <p:sp>
        <p:nvSpPr>
          <p:cNvPr id="4" name="Slide Number Placeholder 3"/>
          <p:cNvSpPr>
            <a:spLocks noGrp="1"/>
          </p:cNvSpPr>
          <p:nvPr>
            <p:ph type="sldNum" sz="quarter" idx="5"/>
          </p:nvPr>
        </p:nvSpPr>
        <p:spPr/>
        <p:txBody>
          <a:bodyPr/>
          <a:lstStyle/>
          <a:p>
            <a:fld id="{4DC1EECC-F33A-4656-A42E-3530F49B0C7E}" type="slidenum">
              <a:rPr lang="en-US" smtClean="0"/>
              <a:t>9</a:t>
            </a:fld>
            <a:endParaRPr lang="en-US"/>
          </a:p>
        </p:txBody>
      </p:sp>
    </p:spTree>
    <p:extLst>
      <p:ext uri="{BB962C8B-B14F-4D97-AF65-F5344CB8AC3E}">
        <p14:creationId xmlns:p14="http://schemas.microsoft.com/office/powerpoint/2010/main" val="628492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specific and for the west</a:t>
            </a:r>
          </a:p>
        </p:txBody>
      </p:sp>
      <p:sp>
        <p:nvSpPr>
          <p:cNvPr id="4" name="Slide Number Placeholder 3"/>
          <p:cNvSpPr>
            <a:spLocks noGrp="1"/>
          </p:cNvSpPr>
          <p:nvPr>
            <p:ph type="sldNum" sz="quarter" idx="5"/>
          </p:nvPr>
        </p:nvSpPr>
        <p:spPr/>
        <p:txBody>
          <a:bodyPr/>
          <a:lstStyle/>
          <a:p>
            <a:fld id="{4DC1EECC-F33A-4656-A42E-3530F49B0C7E}" type="slidenum">
              <a:rPr lang="en-US" smtClean="0"/>
              <a:t>10</a:t>
            </a:fld>
            <a:endParaRPr lang="en-US"/>
          </a:p>
        </p:txBody>
      </p:sp>
    </p:spTree>
    <p:extLst>
      <p:ext uri="{BB962C8B-B14F-4D97-AF65-F5344CB8AC3E}">
        <p14:creationId xmlns:p14="http://schemas.microsoft.com/office/powerpoint/2010/main" val="8392973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334D1-FC84-A5FA-C316-E23F5D5A16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701D25A-0116-37B0-AEAA-E75B85B9A8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C27899-A1A8-368B-AD89-89973C5539D9}"/>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E74C5B52-BE90-4400-007A-080148ECE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274CC1-3C10-606C-9C3B-F557989ABDFB}"/>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24659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FD027-C56C-6983-65FC-5E3C85675D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39998C-F31C-AD4D-6DCB-F2D69BFC9A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4BE00A-064C-F92C-D256-D63B968C023F}"/>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90D5D3AC-3FB5-80F4-4425-D1A4DC400E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D435D4-F4F5-FE74-9F66-1ECD52CCB8D5}"/>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582323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709FC3-D58D-51B8-27A1-5D715D5F25B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D6DA8B-3203-B4A7-F49C-33EC4DE6852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1CFC8B-5447-A648-CF85-DDDCB25012A6}"/>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184D3224-4394-10EB-66EF-3058F47A43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7DC218-FA5D-444A-D4E9-018C805241D6}"/>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885382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B8AF1-3952-4C7C-6C41-4F6B9806BC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F79966-F064-C463-2CE0-07AD749769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5EF76D-711B-565B-3C0B-22CD63498F50}"/>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F56BF607-3070-C49B-2E5A-C8492984A2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3EEAB9-2E30-EADC-27FF-53F32868AB6A}"/>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319955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F5CDF-0A6B-27E3-852E-5500FB07DC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7BBE012-66CB-97FE-BB55-6F0D02A30F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D53112-A921-64EE-E351-F652C4482CEE}"/>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B031A8F6-9231-D931-E49A-69684F9BF4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C2697B-5EE6-21FD-15FD-C8C23985E152}"/>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640261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8A520-01F3-41CF-6DB3-7007DE1467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261E62-B0D0-5074-79AA-FF093609C0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294661-CDCD-9E01-3459-5D5AE8EC7A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7AEA5F-7DFE-4D0A-50EF-0FB41232CCF9}"/>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6" name="Footer Placeholder 5">
            <a:extLst>
              <a:ext uri="{FF2B5EF4-FFF2-40B4-BE49-F238E27FC236}">
                <a16:creationId xmlns:a16="http://schemas.microsoft.com/office/drawing/2014/main" id="{54F1D79A-6707-82C4-4464-DCD5957EC2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5DA87E-08C6-15C4-B322-132F3ABCB961}"/>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517977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FC3F0-A348-F6AA-BA25-141F764AF1F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D46BA3D-C101-1BAB-A886-136CA93D63C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D506FA-DD16-A155-C902-9A05BAC996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71F79D-72EF-A774-EDE2-5674DA783C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51D681-1A18-6DAA-E164-6B5484168E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FFB467-5A94-1D12-09BE-D4B6B7B0EB74}"/>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8" name="Footer Placeholder 7">
            <a:extLst>
              <a:ext uri="{FF2B5EF4-FFF2-40B4-BE49-F238E27FC236}">
                <a16:creationId xmlns:a16="http://schemas.microsoft.com/office/drawing/2014/main" id="{F03CD1BB-D054-89E8-C8BE-142647DA3A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4465A6-9EED-D8AF-188D-4596F4BD3DA4}"/>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1373120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BD74A-519B-6AF9-CE93-EC9D0E2102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AC27F5-8923-8AFA-0BE5-CA1EC07E5770}"/>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4" name="Footer Placeholder 3">
            <a:extLst>
              <a:ext uri="{FF2B5EF4-FFF2-40B4-BE49-F238E27FC236}">
                <a16:creationId xmlns:a16="http://schemas.microsoft.com/office/drawing/2014/main" id="{06C9FEE2-F206-2675-6D9E-24F0EB516E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AADF92-9D0C-05A3-1B0A-570D7C7BBF4A}"/>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2699300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FA0727-B750-7A2A-BCE0-32C84C2EEC39}"/>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3" name="Footer Placeholder 2">
            <a:extLst>
              <a:ext uri="{FF2B5EF4-FFF2-40B4-BE49-F238E27FC236}">
                <a16:creationId xmlns:a16="http://schemas.microsoft.com/office/drawing/2014/main" id="{7234138C-4AD2-21D8-2850-151BCC277F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589C5A7-F223-6737-AA56-82BD03F0FFC9}"/>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301397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5280F-7D8F-4A26-6B1E-1AA7AA988F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573210-EABF-AB8F-B31A-7133EC9CF3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C865BD-CBE6-8133-AE4B-64D787C26E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A10E33-C398-288F-BC11-62453DEFE770}"/>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6" name="Footer Placeholder 5">
            <a:extLst>
              <a:ext uri="{FF2B5EF4-FFF2-40B4-BE49-F238E27FC236}">
                <a16:creationId xmlns:a16="http://schemas.microsoft.com/office/drawing/2014/main" id="{21634041-5399-255D-5FD6-91A636A3E5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BD1A5A-8793-B99B-A733-3CF6C3389148}"/>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656212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776DD-471F-5FA9-8054-FA8106B8A4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544A7FA-CF06-A548-2F3E-F615BCE6A4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F345C6-8569-ABC6-A484-9CA7ACFA4C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98C13A-4C37-8574-999D-86B1FEA80E88}"/>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6" name="Footer Placeholder 5">
            <a:extLst>
              <a:ext uri="{FF2B5EF4-FFF2-40B4-BE49-F238E27FC236}">
                <a16:creationId xmlns:a16="http://schemas.microsoft.com/office/drawing/2014/main" id="{201F4096-A96D-6CA4-3BD7-46FE6A245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BB6857-6C73-9E7C-C60C-32760A63015F}"/>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549922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0E3CFC-41DA-9ECA-169F-738BB9928A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6A91D83-B7F1-B2C1-A5B2-955BC50D2A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77E3F1-6D17-A878-45BD-C673BABAEC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B5D1F191-9971-0694-63F4-CACCB5F14D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2BE3D22-644A-8C73-D8BD-557A97CF4B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27D5CC-F4EE-49F3-83A4-36E0B1A1B574}" type="slidenum">
              <a:rPr lang="en-US" smtClean="0"/>
              <a:t>‹#›</a:t>
            </a:fld>
            <a:endParaRPr lang="en-US"/>
          </a:p>
        </p:txBody>
      </p:sp>
    </p:spTree>
    <p:extLst>
      <p:ext uri="{BB962C8B-B14F-4D97-AF65-F5344CB8AC3E}">
        <p14:creationId xmlns:p14="http://schemas.microsoft.com/office/powerpoint/2010/main" val="1050862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0A948-3726-84DA-4A03-DCBF06C0E19E}"/>
              </a:ext>
            </a:extLst>
          </p:cNvPr>
          <p:cNvSpPr>
            <a:spLocks noGrp="1"/>
          </p:cNvSpPr>
          <p:nvPr>
            <p:ph type="ctrTitle"/>
          </p:nvPr>
        </p:nvSpPr>
        <p:spPr>
          <a:xfrm>
            <a:off x="1524000" y="455384"/>
            <a:ext cx="9144000" cy="2387600"/>
          </a:xfrm>
        </p:spPr>
        <p:txBody>
          <a:bodyPr>
            <a:normAutofit/>
          </a:bodyPr>
          <a:lstStyle/>
          <a:p>
            <a:r>
              <a:rPr lang="en-US" sz="4800" dirty="0">
                <a:effectLst/>
                <a:latin typeface="Calibri" panose="020F0502020204030204" pitchFamily="34" charset="0"/>
                <a:ea typeface="Calibri" panose="020F0502020204030204" pitchFamily="34" charset="0"/>
                <a:cs typeface="Times New Roman" panose="02020603050405020304" pitchFamily="18" charset="0"/>
              </a:rPr>
              <a:t>Building a prescribed fire database for the western United States</a:t>
            </a:r>
            <a:endParaRPr lang="en-US" sz="4800" dirty="0"/>
          </a:p>
        </p:txBody>
      </p:sp>
      <p:sp>
        <p:nvSpPr>
          <p:cNvPr id="3" name="Subtitle 2">
            <a:extLst>
              <a:ext uri="{FF2B5EF4-FFF2-40B4-BE49-F238E27FC236}">
                <a16:creationId xmlns:a16="http://schemas.microsoft.com/office/drawing/2014/main" id="{129872BD-81D3-9C2F-3384-8E45D4B4438D}"/>
              </a:ext>
            </a:extLst>
          </p:cNvPr>
          <p:cNvSpPr>
            <a:spLocks noGrp="1"/>
          </p:cNvSpPr>
          <p:nvPr>
            <p:ph type="subTitle" idx="1"/>
          </p:nvPr>
        </p:nvSpPr>
        <p:spPr>
          <a:xfrm>
            <a:off x="1524000" y="2849003"/>
            <a:ext cx="9144000" cy="1655762"/>
          </a:xfrm>
        </p:spPr>
        <p:txBody>
          <a:bodyPr>
            <a:normAutofit fontScale="92500" lnSpcReduction="10000"/>
          </a:bodyPr>
          <a:lstStyle/>
          <a:p>
            <a:r>
              <a:rPr kumimoji="0" lang="en-US" sz="1800" b="0" i="0" u="none" strike="noStrike" kern="1200" cap="none" spc="0" normalizeH="0" baseline="0" noProof="0" dirty="0">
                <a:ln>
                  <a:noFill/>
                </a:ln>
                <a:solidFill>
                  <a:schemeClr val="bg2">
                    <a:lumMod val="25000"/>
                  </a:schemeClr>
                </a:solidFill>
                <a:effectLst/>
                <a:uLnTx/>
                <a:uFillTx/>
                <a:latin typeface="Calibri" panose="020F0502020204030204" pitchFamily="34" charset="0"/>
                <a:ea typeface="Calibri" panose="020F0502020204030204" pitchFamily="34" charset="0"/>
                <a:cs typeface="Times New Roman" panose="02020603050405020304" pitchFamily="18" charset="0"/>
              </a:rPr>
              <a:t>Kori Blankenship &amp; Teresa Chapman</a:t>
            </a:r>
          </a:p>
          <a:p>
            <a:r>
              <a:rPr lang="en-US" sz="1800" dirty="0">
                <a:solidFill>
                  <a:schemeClr val="bg2">
                    <a:lumMod val="25000"/>
                  </a:schemeClr>
                </a:solidFill>
                <a:latin typeface="Calibri" panose="020F0502020204030204" pitchFamily="34" charset="0"/>
                <a:ea typeface="Calibri" panose="020F0502020204030204" pitchFamily="34" charset="0"/>
                <a:cs typeface="Times New Roman" panose="02020603050405020304" pitchFamily="18" charset="0"/>
              </a:rPr>
              <a:t>The Nature Conservancy</a:t>
            </a:r>
          </a:p>
          <a:p>
            <a:r>
              <a:rPr lang="en-US" sz="1800" dirty="0">
                <a:solidFill>
                  <a:schemeClr val="bg2">
                    <a:lumMod val="25000"/>
                  </a:schemeClr>
                </a:solidFill>
                <a:latin typeface="Calibri" panose="020F0502020204030204" pitchFamily="34" charset="0"/>
                <a:ea typeface="Calibri" panose="020F0502020204030204" pitchFamily="34" charset="0"/>
                <a:cs typeface="Times New Roman" panose="02020603050405020304" pitchFamily="18" charset="0"/>
              </a:rPr>
              <a:t>Association for Fire Ecology Congress, December 2023</a:t>
            </a:r>
          </a:p>
          <a:p>
            <a:endParaRPr lang="en-US" sz="1800" dirty="0">
              <a:solidFill>
                <a:schemeClr val="bg2">
                  <a:lumMod val="25000"/>
                </a:schemeClr>
              </a:solidFill>
              <a:latin typeface="Calibri" panose="020F0502020204030204" pitchFamily="34" charset="0"/>
              <a:ea typeface="Calibri" panose="020F0502020204030204" pitchFamily="34" charset="0"/>
              <a:cs typeface="Times New Roman" panose="02020603050405020304" pitchFamily="18" charset="0"/>
            </a:endParaRPr>
          </a:p>
          <a:p>
            <a:pPr algn="ctr"/>
            <a:r>
              <a:rPr lang="en-US" sz="1800" dirty="0">
                <a:solidFill>
                  <a:schemeClr val="bg2">
                    <a:lumMod val="25000"/>
                  </a:schemeClr>
                </a:solidFill>
              </a:rPr>
              <a:t>kblankenship@tnc.org ~ tchapman@tnc.org</a:t>
            </a:r>
          </a:p>
          <a:p>
            <a:endParaRPr kumimoji="0" lang="en-US" sz="1800" b="0" i="0" u="none" strike="noStrike" kern="1200" cap="none" spc="0" normalizeH="0" baseline="0" noProof="0" dirty="0">
              <a:ln>
                <a:noFill/>
              </a:ln>
              <a:solidFill>
                <a:prstClr val="black">
                  <a:tint val="75000"/>
                </a:prstClr>
              </a:solidFill>
              <a:effectLst/>
              <a:uLnTx/>
              <a:uFillTx/>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3" descr="A forest fire on a hill&#10;&#10;Description automatically generated">
            <a:extLst>
              <a:ext uri="{FF2B5EF4-FFF2-40B4-BE49-F238E27FC236}">
                <a16:creationId xmlns:a16="http://schemas.microsoft.com/office/drawing/2014/main" id="{F3628953-0635-7371-675F-BD31860A5F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47378" y="4470400"/>
            <a:ext cx="4244621" cy="2387600"/>
          </a:xfrm>
          <a:prstGeom prst="rect">
            <a:avLst/>
          </a:prstGeom>
        </p:spPr>
      </p:pic>
      <p:pic>
        <p:nvPicPr>
          <p:cNvPr id="5" name="Picture 4" descr="A red can in a forest&#10;&#10;Description automatically generated">
            <a:extLst>
              <a:ext uri="{FF2B5EF4-FFF2-40B4-BE49-F238E27FC236}">
                <a16:creationId xmlns:a16="http://schemas.microsoft.com/office/drawing/2014/main" id="{A34C68E8-73AC-9FBD-75BD-0744852AE3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2357" y="4483250"/>
            <a:ext cx="3195021" cy="2396266"/>
          </a:xfrm>
          <a:prstGeom prst="rect">
            <a:avLst/>
          </a:prstGeom>
        </p:spPr>
      </p:pic>
      <p:pic>
        <p:nvPicPr>
          <p:cNvPr id="6" name="Picture 5" descr="A forest fire with smoke&#10;&#10;Description automatically generated">
            <a:extLst>
              <a:ext uri="{FF2B5EF4-FFF2-40B4-BE49-F238E27FC236}">
                <a16:creationId xmlns:a16="http://schemas.microsoft.com/office/drawing/2014/main" id="{9BD09239-27E4-2001-68A3-3ABE4422E4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7785" y="1503382"/>
            <a:ext cx="3195020" cy="2396265"/>
          </a:xfrm>
          <a:prstGeom prst="rect">
            <a:avLst/>
          </a:prstGeom>
        </p:spPr>
      </p:pic>
      <p:pic>
        <p:nvPicPr>
          <p:cNvPr id="7" name="Picture 6" descr="A forest of trees with grass and blue sky&#10;&#10;Description automatically generated">
            <a:extLst>
              <a:ext uri="{FF2B5EF4-FFF2-40B4-BE49-F238E27FC236}">
                <a16:creationId xmlns:a16="http://schemas.microsoft.com/office/drawing/2014/main" id="{03AF2B66-A5B6-E422-53FC-D353CE1B443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4472449"/>
            <a:ext cx="3195021" cy="2396266"/>
          </a:xfrm>
          <a:prstGeom prst="rect">
            <a:avLst/>
          </a:prstGeom>
        </p:spPr>
      </p:pic>
      <p:pic>
        <p:nvPicPr>
          <p:cNvPr id="1026" name="Picture 7" descr="A close up of a sign&#10;&#10;Description generated with very high confidence">
            <a:extLst>
              <a:ext uri="{FF2B5EF4-FFF2-40B4-BE49-F238E27FC236}">
                <a16:creationId xmlns:a16="http://schemas.microsoft.com/office/drawing/2014/main" id="{B5D4C269-D27D-6BCE-F8A3-52BEB29837C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99832" y="209652"/>
            <a:ext cx="1638300"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20736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1B4D0-D674-6157-BC13-D73DF3EAD28C}"/>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3029F811-28EF-FEE6-C844-D1D802AE399E}"/>
              </a:ext>
            </a:extLst>
          </p:cNvPr>
          <p:cNvSpPr>
            <a:spLocks noGrp="1"/>
          </p:cNvSpPr>
          <p:nvPr>
            <p:ph idx="1"/>
          </p:nvPr>
        </p:nvSpPr>
        <p:spPr>
          <a:xfrm>
            <a:off x="838200" y="1825625"/>
            <a:ext cx="6210300" cy="4351338"/>
          </a:xfrm>
        </p:spPr>
        <p:txBody>
          <a:bodyPr>
            <a:normAutofit fontScale="77500" lnSpcReduction="20000"/>
          </a:bodyPr>
          <a:lstStyle/>
          <a:p>
            <a:r>
              <a:rPr lang="en-US" dirty="0"/>
              <a:t>More pile than broadcast burn records.</a:t>
            </a:r>
          </a:p>
          <a:p>
            <a:endParaRPr lang="en-US" dirty="0"/>
          </a:p>
          <a:p>
            <a:r>
              <a:rPr lang="en-US" dirty="0"/>
              <a:t>More broadcast burns are planned than completed. </a:t>
            </a:r>
          </a:p>
          <a:p>
            <a:endParaRPr lang="en-US" dirty="0"/>
          </a:p>
          <a:p>
            <a:r>
              <a:rPr lang="en-US" dirty="0"/>
              <a:t>Majority of broadcast burns occur on federal lands in the West.</a:t>
            </a:r>
          </a:p>
          <a:p>
            <a:endParaRPr lang="en-US" dirty="0"/>
          </a:p>
          <a:p>
            <a:r>
              <a:rPr lang="en-US" dirty="0"/>
              <a:t>Broadcast burns remain relatively small in size.</a:t>
            </a:r>
          </a:p>
          <a:p>
            <a:endParaRPr lang="en-US" dirty="0"/>
          </a:p>
          <a:p>
            <a:pPr marL="0" indent="0">
              <a:buNone/>
            </a:pPr>
            <a:r>
              <a:rPr lang="en-US" b="1" dirty="0"/>
              <a:t>Understanding of prescribed burning is limited due to lack of data consistencies and completeness. </a:t>
            </a:r>
          </a:p>
          <a:p>
            <a:endParaRPr lang="en-US" dirty="0"/>
          </a:p>
          <a:p>
            <a:endParaRPr lang="en-US" dirty="0"/>
          </a:p>
        </p:txBody>
      </p:sp>
      <p:pic>
        <p:nvPicPr>
          <p:cNvPr id="4" name="Picture 3" descr="A tall tree with many branches&#10;&#10;Description automatically generated">
            <a:extLst>
              <a:ext uri="{FF2B5EF4-FFF2-40B4-BE49-F238E27FC236}">
                <a16:creationId xmlns:a16="http://schemas.microsoft.com/office/drawing/2014/main" id="{36CC157D-6819-96CE-F1EB-C186976EBD24}"/>
              </a:ext>
            </a:extLst>
          </p:cNvPr>
          <p:cNvPicPr>
            <a:picLocks noChangeAspect="1"/>
          </p:cNvPicPr>
          <p:nvPr/>
        </p:nvPicPr>
        <p:blipFill rotWithShape="1">
          <a:blip r:embed="rId3">
            <a:extLst>
              <a:ext uri="{28A0092B-C50C-407E-A947-70E740481C1C}">
                <a14:useLocalDpi xmlns:a14="http://schemas.microsoft.com/office/drawing/2010/main" val="0"/>
              </a:ext>
            </a:extLst>
          </a:blip>
          <a:srcRect l="13551" r="13873"/>
          <a:stretch/>
        </p:blipFill>
        <p:spPr>
          <a:xfrm>
            <a:off x="8003690" y="0"/>
            <a:ext cx="3732903" cy="6858000"/>
          </a:xfrm>
          <a:prstGeom prst="rect">
            <a:avLst/>
          </a:prstGeom>
        </p:spPr>
      </p:pic>
      <p:sp>
        <p:nvSpPr>
          <p:cNvPr id="5" name="TextBox 4">
            <a:extLst>
              <a:ext uri="{FF2B5EF4-FFF2-40B4-BE49-F238E27FC236}">
                <a16:creationId xmlns:a16="http://schemas.microsoft.com/office/drawing/2014/main" id="{0EC59D54-A828-77BB-C46A-C41159A87DE0}"/>
              </a:ext>
            </a:extLst>
          </p:cNvPr>
          <p:cNvSpPr txBox="1"/>
          <p:nvPr/>
        </p:nvSpPr>
        <p:spPr>
          <a:xfrm>
            <a:off x="6095999" y="6488668"/>
            <a:ext cx="5640593" cy="369332"/>
          </a:xfrm>
          <a:prstGeom prst="rect">
            <a:avLst/>
          </a:prstGeom>
          <a:noFill/>
        </p:spPr>
        <p:txBody>
          <a:bodyPr wrap="square" rtlCol="0">
            <a:spAutoFit/>
          </a:bodyPr>
          <a:lstStyle/>
          <a:p>
            <a:pPr algn="r"/>
            <a:r>
              <a:rPr lang="en-US" dirty="0"/>
              <a:t>Black Mountain lookout tree, OR.</a:t>
            </a:r>
          </a:p>
        </p:txBody>
      </p:sp>
    </p:spTree>
    <p:extLst>
      <p:ext uri="{BB962C8B-B14F-4D97-AF65-F5344CB8AC3E}">
        <p14:creationId xmlns:p14="http://schemas.microsoft.com/office/powerpoint/2010/main" val="3040154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A63F5-7132-8EC6-30EF-878126311B48}"/>
              </a:ext>
            </a:extLst>
          </p:cNvPr>
          <p:cNvSpPr>
            <a:spLocks noGrp="1"/>
          </p:cNvSpPr>
          <p:nvPr>
            <p:ph type="title"/>
          </p:nvPr>
        </p:nvSpPr>
        <p:spPr/>
        <p:txBody>
          <a:bodyPr/>
          <a:lstStyle/>
          <a:p>
            <a:r>
              <a:rPr lang="en-US" dirty="0"/>
              <a:t>Next steps</a:t>
            </a:r>
          </a:p>
        </p:txBody>
      </p:sp>
      <p:pic>
        <p:nvPicPr>
          <p:cNvPr id="5" name="Picture 4">
            <a:extLst>
              <a:ext uri="{FF2B5EF4-FFF2-40B4-BE49-F238E27FC236}">
                <a16:creationId xmlns:a16="http://schemas.microsoft.com/office/drawing/2014/main" id="{41207517-760F-C2C2-7FF5-E34D430428AC}"/>
              </a:ext>
            </a:extLst>
          </p:cNvPr>
          <p:cNvPicPr>
            <a:picLocks noChangeAspect="1"/>
          </p:cNvPicPr>
          <p:nvPr/>
        </p:nvPicPr>
        <p:blipFill rotWithShape="1">
          <a:blip r:embed="rId3"/>
          <a:srcRect l="37370" r="9556"/>
          <a:stretch/>
        </p:blipFill>
        <p:spPr>
          <a:xfrm>
            <a:off x="838200" y="2215398"/>
            <a:ext cx="4141694" cy="4089069"/>
          </a:xfrm>
          <a:prstGeom prst="rect">
            <a:avLst/>
          </a:prstGeom>
        </p:spPr>
      </p:pic>
      <p:sp>
        <p:nvSpPr>
          <p:cNvPr id="7" name="Content Placeholder 2">
            <a:extLst>
              <a:ext uri="{FF2B5EF4-FFF2-40B4-BE49-F238E27FC236}">
                <a16:creationId xmlns:a16="http://schemas.microsoft.com/office/drawing/2014/main" id="{04E39BB8-2D66-4F22-DF9A-F12473733DDB}"/>
              </a:ext>
            </a:extLst>
          </p:cNvPr>
          <p:cNvSpPr txBox="1">
            <a:spLocks/>
          </p:cNvSpPr>
          <p:nvPr/>
        </p:nvSpPr>
        <p:spPr>
          <a:xfrm>
            <a:off x="838200" y="1433462"/>
            <a:ext cx="6154271"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err="1"/>
              <a:t>Sycan</a:t>
            </a:r>
            <a:r>
              <a:rPr lang="en-US" sz="2000" dirty="0"/>
              <a:t> Marsh Preserve completed burns</a:t>
            </a:r>
          </a:p>
        </p:txBody>
      </p:sp>
      <p:pic>
        <p:nvPicPr>
          <p:cNvPr id="3" name="Picture 2" descr="A forest fire on a hill&#10;&#10;Description automatically generated">
            <a:extLst>
              <a:ext uri="{FF2B5EF4-FFF2-40B4-BE49-F238E27FC236}">
                <a16:creationId xmlns:a16="http://schemas.microsoft.com/office/drawing/2014/main" id="{9DD41389-17D0-8E43-BF32-5B17EC3315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7926" y="2842689"/>
            <a:ext cx="6154271" cy="3461778"/>
          </a:xfrm>
          <a:prstGeom prst="rect">
            <a:avLst/>
          </a:prstGeom>
        </p:spPr>
      </p:pic>
    </p:spTree>
    <p:extLst>
      <p:ext uri="{BB962C8B-B14F-4D97-AF65-F5344CB8AC3E}">
        <p14:creationId xmlns:p14="http://schemas.microsoft.com/office/powerpoint/2010/main" val="42015038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389FD-F9C3-7105-CC57-B90ED034BFFB}"/>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7C7C2BE-0224-2310-E31E-16435BC3F8D5}"/>
              </a:ext>
            </a:extLst>
          </p:cNvPr>
          <p:cNvSpPr>
            <a:spLocks noGrp="1"/>
          </p:cNvSpPr>
          <p:nvPr>
            <p:ph idx="1"/>
          </p:nvPr>
        </p:nvSpPr>
        <p:spPr/>
        <p:txBody>
          <a:bodyPr/>
          <a:lstStyle/>
          <a:p>
            <a:pPr marL="0" indent="0">
              <a:buNone/>
            </a:pPr>
            <a:r>
              <a:rPr lang="en-US" dirty="0"/>
              <a:t>Questions</a:t>
            </a:r>
          </a:p>
        </p:txBody>
      </p:sp>
    </p:spTree>
    <p:extLst>
      <p:ext uri="{BB962C8B-B14F-4D97-AF65-F5344CB8AC3E}">
        <p14:creationId xmlns:p14="http://schemas.microsoft.com/office/powerpoint/2010/main" val="13694496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F4052-813C-70A1-57B0-21728B102E72}"/>
              </a:ext>
            </a:extLst>
          </p:cNvPr>
          <p:cNvSpPr>
            <a:spLocks noGrp="1"/>
          </p:cNvSpPr>
          <p:nvPr>
            <p:ph type="title"/>
          </p:nvPr>
        </p:nvSpPr>
        <p:spPr/>
        <p:txBody>
          <a:bodyPr/>
          <a:lstStyle/>
          <a:p>
            <a:r>
              <a:rPr lang="en-US" dirty="0"/>
              <a:t>Background</a:t>
            </a:r>
          </a:p>
        </p:txBody>
      </p:sp>
      <p:pic>
        <p:nvPicPr>
          <p:cNvPr id="5" name="Picture 4">
            <a:extLst>
              <a:ext uri="{FF2B5EF4-FFF2-40B4-BE49-F238E27FC236}">
                <a16:creationId xmlns:a16="http://schemas.microsoft.com/office/drawing/2014/main" id="{77D517A8-5D24-12FC-C287-31AE037A7241}"/>
              </a:ext>
            </a:extLst>
          </p:cNvPr>
          <p:cNvPicPr>
            <a:picLocks noChangeAspect="1"/>
          </p:cNvPicPr>
          <p:nvPr/>
        </p:nvPicPr>
        <p:blipFill rotWithShape="1">
          <a:blip r:embed="rId3"/>
          <a:srcRect l="5484" t="23303" r="26731" b="14640"/>
          <a:stretch/>
        </p:blipFill>
        <p:spPr>
          <a:xfrm>
            <a:off x="2974448" y="2132998"/>
            <a:ext cx="6243104" cy="3751434"/>
          </a:xfrm>
          <a:prstGeom prst="rect">
            <a:avLst/>
          </a:prstGeom>
        </p:spPr>
      </p:pic>
      <p:sp>
        <p:nvSpPr>
          <p:cNvPr id="8" name="Content Placeholder 2">
            <a:extLst>
              <a:ext uri="{FF2B5EF4-FFF2-40B4-BE49-F238E27FC236}">
                <a16:creationId xmlns:a16="http://schemas.microsoft.com/office/drawing/2014/main" id="{43FEF993-0B4A-3D84-266D-5E281CA94ED2}"/>
              </a:ext>
            </a:extLst>
          </p:cNvPr>
          <p:cNvSpPr>
            <a:spLocks noGrp="1"/>
          </p:cNvSpPr>
          <p:nvPr>
            <p:ph idx="1"/>
          </p:nvPr>
        </p:nvSpPr>
        <p:spPr>
          <a:xfrm>
            <a:off x="838200" y="1433462"/>
            <a:ext cx="6154271" cy="514452"/>
          </a:xfrm>
        </p:spPr>
        <p:txBody>
          <a:bodyPr>
            <a:normAutofit/>
          </a:bodyPr>
          <a:lstStyle/>
          <a:p>
            <a:pPr marL="0" indent="0">
              <a:buNone/>
            </a:pPr>
            <a:r>
              <a:rPr lang="en-US" sz="2000" dirty="0"/>
              <a:t>Data from the National Prescribed Fire Use Survey Report</a:t>
            </a:r>
          </a:p>
        </p:txBody>
      </p:sp>
      <p:sp>
        <p:nvSpPr>
          <p:cNvPr id="9" name="Content Placeholder 2">
            <a:extLst>
              <a:ext uri="{FF2B5EF4-FFF2-40B4-BE49-F238E27FC236}">
                <a16:creationId xmlns:a16="http://schemas.microsoft.com/office/drawing/2014/main" id="{D7B64D41-65FC-8B54-B32A-1C49BC331E81}"/>
              </a:ext>
            </a:extLst>
          </p:cNvPr>
          <p:cNvSpPr txBox="1">
            <a:spLocks/>
          </p:cNvSpPr>
          <p:nvPr/>
        </p:nvSpPr>
        <p:spPr>
          <a:xfrm>
            <a:off x="6347909" y="6463936"/>
            <a:ext cx="5844091" cy="3940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000" dirty="0"/>
              <a:t>Figure: 2021 National Prescribed Fire Use Survey Report, Coalition of Prescribed Fire Councils and the National Association of State Foresters</a:t>
            </a:r>
          </a:p>
        </p:txBody>
      </p:sp>
      <p:sp>
        <p:nvSpPr>
          <p:cNvPr id="3" name="Speech Bubble: Rectangle 2">
            <a:extLst>
              <a:ext uri="{FF2B5EF4-FFF2-40B4-BE49-F238E27FC236}">
                <a16:creationId xmlns:a16="http://schemas.microsoft.com/office/drawing/2014/main" id="{D8897D02-DF48-B9BD-1BE0-3E94BFC3DC0C}"/>
              </a:ext>
            </a:extLst>
          </p:cNvPr>
          <p:cNvSpPr/>
          <p:nvPr/>
        </p:nvSpPr>
        <p:spPr>
          <a:xfrm>
            <a:off x="9122484" y="699291"/>
            <a:ext cx="2603351" cy="1248623"/>
          </a:xfrm>
          <a:prstGeom prst="wedgeRectCallout">
            <a:avLst>
              <a:gd name="adj1" fmla="val -38601"/>
              <a:gd name="adj2" fmla="val 78008"/>
            </a:avLst>
          </a:prstGeom>
          <a:solidFill>
            <a:schemeClr val="accent4">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tx1"/>
                </a:solidFill>
              </a:rPr>
              <a:t>Do not know location of private burning in the West.</a:t>
            </a:r>
          </a:p>
        </p:txBody>
      </p:sp>
    </p:spTree>
    <p:extLst>
      <p:ext uri="{BB962C8B-B14F-4D97-AF65-F5344CB8AC3E}">
        <p14:creationId xmlns:p14="http://schemas.microsoft.com/office/powerpoint/2010/main" val="2057809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2D628-AA4B-D0D2-4846-B520FA4A7612}"/>
              </a:ext>
            </a:extLst>
          </p:cNvPr>
          <p:cNvSpPr>
            <a:spLocks noGrp="1"/>
          </p:cNvSpPr>
          <p:nvPr>
            <p:ph type="title"/>
          </p:nvPr>
        </p:nvSpPr>
        <p:spPr/>
        <p:txBody>
          <a:bodyPr/>
          <a:lstStyle/>
          <a:p>
            <a:r>
              <a:rPr lang="en-US" dirty="0"/>
              <a:t>Objective</a:t>
            </a:r>
          </a:p>
        </p:txBody>
      </p:sp>
      <p:graphicFrame>
        <p:nvGraphicFramePr>
          <p:cNvPr id="6" name="Content Placeholder 5">
            <a:extLst>
              <a:ext uri="{FF2B5EF4-FFF2-40B4-BE49-F238E27FC236}">
                <a16:creationId xmlns:a16="http://schemas.microsoft.com/office/drawing/2014/main" id="{F883D50E-C5C5-9046-7069-85905DF18DE5}"/>
              </a:ext>
            </a:extLst>
          </p:cNvPr>
          <p:cNvGraphicFramePr>
            <a:graphicFrameLocks noGrp="1"/>
          </p:cNvGraphicFramePr>
          <p:nvPr>
            <p:ph idx="1"/>
            <p:extLst>
              <p:ext uri="{D42A27DB-BD31-4B8C-83A1-F6EECF244321}">
                <p14:modId xmlns:p14="http://schemas.microsoft.com/office/powerpoint/2010/main" val="2916819309"/>
              </p:ext>
            </p:extLst>
          </p:nvPr>
        </p:nvGraphicFramePr>
        <p:xfrm>
          <a:off x="2121051" y="2183801"/>
          <a:ext cx="6807789" cy="4099468"/>
        </p:xfrm>
        <a:graphic>
          <a:graphicData uri="http://schemas.openxmlformats.org/drawingml/2006/table">
            <a:tbl>
              <a:tblPr firstRow="1" firstCol="1" bandRow="1"/>
              <a:tblGrid>
                <a:gridCol w="455067">
                  <a:extLst>
                    <a:ext uri="{9D8B030D-6E8A-4147-A177-3AD203B41FA5}">
                      <a16:colId xmlns:a16="http://schemas.microsoft.com/office/drawing/2014/main" val="4059743580"/>
                    </a:ext>
                  </a:extLst>
                </a:gridCol>
                <a:gridCol w="557730">
                  <a:extLst>
                    <a:ext uri="{9D8B030D-6E8A-4147-A177-3AD203B41FA5}">
                      <a16:colId xmlns:a16="http://schemas.microsoft.com/office/drawing/2014/main" val="1089165260"/>
                    </a:ext>
                  </a:extLst>
                </a:gridCol>
                <a:gridCol w="691702">
                  <a:extLst>
                    <a:ext uri="{9D8B030D-6E8A-4147-A177-3AD203B41FA5}">
                      <a16:colId xmlns:a16="http://schemas.microsoft.com/office/drawing/2014/main" val="3710892869"/>
                    </a:ext>
                  </a:extLst>
                </a:gridCol>
                <a:gridCol w="648742">
                  <a:extLst>
                    <a:ext uri="{9D8B030D-6E8A-4147-A177-3AD203B41FA5}">
                      <a16:colId xmlns:a16="http://schemas.microsoft.com/office/drawing/2014/main" val="2210439227"/>
                    </a:ext>
                  </a:extLst>
                </a:gridCol>
                <a:gridCol w="318182">
                  <a:extLst>
                    <a:ext uri="{9D8B030D-6E8A-4147-A177-3AD203B41FA5}">
                      <a16:colId xmlns:a16="http://schemas.microsoft.com/office/drawing/2014/main" val="1049542801"/>
                    </a:ext>
                  </a:extLst>
                </a:gridCol>
                <a:gridCol w="318182">
                  <a:extLst>
                    <a:ext uri="{9D8B030D-6E8A-4147-A177-3AD203B41FA5}">
                      <a16:colId xmlns:a16="http://schemas.microsoft.com/office/drawing/2014/main" val="3928294844"/>
                    </a:ext>
                  </a:extLst>
                </a:gridCol>
                <a:gridCol w="318182">
                  <a:extLst>
                    <a:ext uri="{9D8B030D-6E8A-4147-A177-3AD203B41FA5}">
                      <a16:colId xmlns:a16="http://schemas.microsoft.com/office/drawing/2014/main" val="922490770"/>
                    </a:ext>
                  </a:extLst>
                </a:gridCol>
                <a:gridCol w="318182">
                  <a:extLst>
                    <a:ext uri="{9D8B030D-6E8A-4147-A177-3AD203B41FA5}">
                      <a16:colId xmlns:a16="http://schemas.microsoft.com/office/drawing/2014/main" val="548960076"/>
                    </a:ext>
                  </a:extLst>
                </a:gridCol>
                <a:gridCol w="318182">
                  <a:extLst>
                    <a:ext uri="{9D8B030D-6E8A-4147-A177-3AD203B41FA5}">
                      <a16:colId xmlns:a16="http://schemas.microsoft.com/office/drawing/2014/main" val="514707053"/>
                    </a:ext>
                  </a:extLst>
                </a:gridCol>
                <a:gridCol w="318182">
                  <a:extLst>
                    <a:ext uri="{9D8B030D-6E8A-4147-A177-3AD203B41FA5}">
                      <a16:colId xmlns:a16="http://schemas.microsoft.com/office/drawing/2014/main" val="2424793208"/>
                    </a:ext>
                  </a:extLst>
                </a:gridCol>
                <a:gridCol w="318182">
                  <a:extLst>
                    <a:ext uri="{9D8B030D-6E8A-4147-A177-3AD203B41FA5}">
                      <a16:colId xmlns:a16="http://schemas.microsoft.com/office/drawing/2014/main" val="2647739267"/>
                    </a:ext>
                  </a:extLst>
                </a:gridCol>
                <a:gridCol w="318182">
                  <a:extLst>
                    <a:ext uri="{9D8B030D-6E8A-4147-A177-3AD203B41FA5}">
                      <a16:colId xmlns:a16="http://schemas.microsoft.com/office/drawing/2014/main" val="1747565207"/>
                    </a:ext>
                  </a:extLst>
                </a:gridCol>
                <a:gridCol w="318182">
                  <a:extLst>
                    <a:ext uri="{9D8B030D-6E8A-4147-A177-3AD203B41FA5}">
                      <a16:colId xmlns:a16="http://schemas.microsoft.com/office/drawing/2014/main" val="2159723009"/>
                    </a:ext>
                  </a:extLst>
                </a:gridCol>
                <a:gridCol w="318182">
                  <a:extLst>
                    <a:ext uri="{9D8B030D-6E8A-4147-A177-3AD203B41FA5}">
                      <a16:colId xmlns:a16="http://schemas.microsoft.com/office/drawing/2014/main" val="1511374412"/>
                    </a:ext>
                  </a:extLst>
                </a:gridCol>
                <a:gridCol w="318182">
                  <a:extLst>
                    <a:ext uri="{9D8B030D-6E8A-4147-A177-3AD203B41FA5}">
                      <a16:colId xmlns:a16="http://schemas.microsoft.com/office/drawing/2014/main" val="3372796437"/>
                    </a:ext>
                  </a:extLst>
                </a:gridCol>
                <a:gridCol w="318182">
                  <a:extLst>
                    <a:ext uri="{9D8B030D-6E8A-4147-A177-3AD203B41FA5}">
                      <a16:colId xmlns:a16="http://schemas.microsoft.com/office/drawing/2014/main" val="83653501"/>
                    </a:ext>
                  </a:extLst>
                </a:gridCol>
                <a:gridCol w="318182">
                  <a:extLst>
                    <a:ext uri="{9D8B030D-6E8A-4147-A177-3AD203B41FA5}">
                      <a16:colId xmlns:a16="http://schemas.microsoft.com/office/drawing/2014/main" val="3993546178"/>
                    </a:ext>
                  </a:extLst>
                </a:gridCol>
                <a:gridCol w="318182">
                  <a:extLst>
                    <a:ext uri="{9D8B030D-6E8A-4147-A177-3AD203B41FA5}">
                      <a16:colId xmlns:a16="http://schemas.microsoft.com/office/drawing/2014/main" val="3506241994"/>
                    </a:ext>
                  </a:extLst>
                </a:gridCol>
              </a:tblGrid>
              <a:tr h="227748">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Burn Type</a:t>
                      </a:r>
                      <a:r>
                        <a:rPr lang="en-US" sz="11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Complete</a:t>
                      </a:r>
                      <a:r>
                        <a:rPr lang="en-US" sz="11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Polygon</a:t>
                      </a:r>
                      <a:r>
                        <a:rPr lang="en-US" sz="11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14">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Years of Collection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08531507"/>
                  </a:ext>
                </a:extLst>
              </a:tr>
              <a:tr h="63263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pre-2010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2020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2021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2022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0945946"/>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AZ</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735901466"/>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extLst>
                  <a:ext uri="{0D108BD9-81ED-4DB2-BD59-A6C34878D82A}">
                    <a16:rowId xmlns:a16="http://schemas.microsoft.com/office/drawing/2014/main" val="758008899"/>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extLst>
                  <a:ext uri="{0D108BD9-81ED-4DB2-BD59-A6C34878D82A}">
                    <a16:rowId xmlns:a16="http://schemas.microsoft.com/office/drawing/2014/main" val="2264984707"/>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ID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extLst>
                  <a:ext uri="{0D108BD9-81ED-4DB2-BD59-A6C34878D82A}">
                    <a16:rowId xmlns:a16="http://schemas.microsoft.com/office/drawing/2014/main" val="4024949634"/>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extLst>
                  <a:ext uri="{0D108BD9-81ED-4DB2-BD59-A6C34878D82A}">
                    <a16:rowId xmlns:a16="http://schemas.microsoft.com/office/drawing/2014/main" val="2953539342"/>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extLst>
                  <a:ext uri="{0D108BD9-81ED-4DB2-BD59-A6C34878D82A}">
                    <a16:rowId xmlns:a16="http://schemas.microsoft.com/office/drawing/2014/main" val="443438266"/>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extLst>
                  <a:ext uri="{0D108BD9-81ED-4DB2-BD59-A6C34878D82A}">
                    <a16:rowId xmlns:a16="http://schemas.microsoft.com/office/drawing/2014/main" val="759724537"/>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NV</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extLst>
                  <a:ext uri="{0D108BD9-81ED-4DB2-BD59-A6C34878D82A}">
                    <a16:rowId xmlns:a16="http://schemas.microsoft.com/office/drawing/2014/main" val="1225866787"/>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OR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extLst>
                  <a:ext uri="{0D108BD9-81ED-4DB2-BD59-A6C34878D82A}">
                    <a16:rowId xmlns:a16="http://schemas.microsoft.com/office/drawing/2014/main" val="2421941055"/>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23990259"/>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UT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extLst>
                  <a:ext uri="{0D108BD9-81ED-4DB2-BD59-A6C34878D82A}">
                    <a16:rowId xmlns:a16="http://schemas.microsoft.com/office/drawing/2014/main" val="928662302"/>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extLst>
                  <a:ext uri="{0D108BD9-81ED-4DB2-BD59-A6C34878D82A}">
                    <a16:rowId xmlns:a16="http://schemas.microsoft.com/office/drawing/2014/main" val="3020457733"/>
                  </a:ext>
                </a:extLst>
              </a:tr>
              <a:tr h="202443">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extLst>
                  <a:ext uri="{0D108BD9-81ED-4DB2-BD59-A6C34878D82A}">
                    <a16:rowId xmlns:a16="http://schemas.microsoft.com/office/drawing/2014/main" val="4028118027"/>
                  </a:ext>
                </a:extLst>
              </a:tr>
              <a:tr h="202443">
                <a:tc gridSpan="18">
                  <a:txBody>
                    <a:bodyPr/>
                    <a:lstStyle/>
                    <a:p>
                      <a:pPr marL="0" marR="0">
                        <a:spcBef>
                          <a:spcPts val="0"/>
                        </a:spcBef>
                        <a:spcAft>
                          <a:spcPts val="0"/>
                        </a:spcAft>
                      </a:pPr>
                      <a:r>
                        <a:rPr lang="en-US" sz="9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a:t>
                      </a:r>
                      <a:r>
                        <a:rPr lang="en-US" sz="9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Burn type indicates whether the permit distinguishes broadcast, pile, and other types of burning.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595331779"/>
                  </a:ext>
                </a:extLst>
              </a:tr>
              <a:tr h="202443">
                <a:tc gridSpan="18">
                  <a:txBody>
                    <a:bodyPr/>
                    <a:lstStyle/>
                    <a:p>
                      <a:pPr marL="0" marR="0">
                        <a:spcBef>
                          <a:spcPts val="0"/>
                        </a:spcBef>
                        <a:spcAft>
                          <a:spcPts val="0"/>
                        </a:spcAft>
                      </a:pPr>
                      <a:r>
                        <a:rPr lang="en-US" sz="900" baseline="30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a:t>
                      </a:r>
                      <a:r>
                        <a:rPr lang="en-US" sz="9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Complete indicates state where burn completion is tracked. If it is not tracked, we only know what was permitted.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41418162"/>
                  </a:ext>
                </a:extLst>
              </a:tr>
              <a:tr h="202443">
                <a:tc gridSpan="18">
                  <a:txBody>
                    <a:bodyPr/>
                    <a:lstStyle/>
                    <a:p>
                      <a:pPr marL="0" marR="0">
                        <a:spcBef>
                          <a:spcPts val="0"/>
                        </a:spcBef>
                        <a:spcAft>
                          <a:spcPts val="0"/>
                        </a:spcAft>
                      </a:pPr>
                      <a:r>
                        <a:rPr lang="en-US" sz="900" baseline="30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3</a:t>
                      </a:r>
                      <a:r>
                        <a:rPr lang="en-US" sz="9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Polygon indicates states with additional state-level polygon data about prescribed burns.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09433844"/>
                  </a:ext>
                </a:extLst>
              </a:tr>
            </a:tbl>
          </a:graphicData>
        </a:graphic>
      </p:graphicFrame>
      <p:sp>
        <p:nvSpPr>
          <p:cNvPr id="3" name="Content Placeholder 2">
            <a:extLst>
              <a:ext uri="{FF2B5EF4-FFF2-40B4-BE49-F238E27FC236}">
                <a16:creationId xmlns:a16="http://schemas.microsoft.com/office/drawing/2014/main" id="{6A5317BD-F86C-8696-E40B-4720A308105B}"/>
              </a:ext>
            </a:extLst>
          </p:cNvPr>
          <p:cNvSpPr txBox="1">
            <a:spLocks/>
          </p:cNvSpPr>
          <p:nvPr/>
        </p:nvSpPr>
        <p:spPr>
          <a:xfrm>
            <a:off x="838200" y="1433462"/>
            <a:ext cx="6154271"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Collect public burn records from 11 western states </a:t>
            </a:r>
          </a:p>
        </p:txBody>
      </p:sp>
    </p:spTree>
    <p:extLst>
      <p:ext uri="{BB962C8B-B14F-4D97-AF65-F5344CB8AC3E}">
        <p14:creationId xmlns:p14="http://schemas.microsoft.com/office/powerpoint/2010/main" val="2859374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87790-D267-9505-1DB4-689BC139510F}"/>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37915AF8-7CB1-00B1-C15C-E225EEF8AFD2}"/>
              </a:ext>
            </a:extLst>
          </p:cNvPr>
          <p:cNvSpPr>
            <a:spLocks noGrp="1"/>
          </p:cNvSpPr>
          <p:nvPr>
            <p:ph idx="1"/>
          </p:nvPr>
        </p:nvSpPr>
        <p:spPr>
          <a:xfrm>
            <a:off x="838199" y="1825625"/>
            <a:ext cx="7477461" cy="4351338"/>
          </a:xfrm>
        </p:spPr>
        <p:txBody>
          <a:bodyPr>
            <a:normAutofit/>
          </a:bodyPr>
          <a:lstStyle/>
          <a:p>
            <a:r>
              <a:rPr lang="en-US" dirty="0"/>
              <a:t>Cleaning</a:t>
            </a:r>
          </a:p>
          <a:p>
            <a:r>
              <a:rPr lang="en-US" dirty="0"/>
              <a:t>Standardizing</a:t>
            </a:r>
          </a:p>
          <a:p>
            <a:r>
              <a:rPr lang="en-US" dirty="0"/>
              <a:t>Identifying unique burns</a:t>
            </a:r>
            <a:endParaRPr lang="en-US" sz="2400" dirty="0"/>
          </a:p>
          <a:p>
            <a:pPr marL="0" indent="0">
              <a:buNone/>
            </a:pPr>
            <a:r>
              <a:rPr lang="en-US" sz="2000" dirty="0"/>
              <a:t>state, year, location, burn type, tracking number, burn name</a:t>
            </a:r>
          </a:p>
          <a:p>
            <a:pPr marL="0" indent="0">
              <a:buNone/>
            </a:pPr>
            <a:endParaRPr lang="en-US" dirty="0"/>
          </a:p>
        </p:txBody>
      </p:sp>
      <p:sp>
        <p:nvSpPr>
          <p:cNvPr id="6" name="TextBox 5">
            <a:extLst>
              <a:ext uri="{FF2B5EF4-FFF2-40B4-BE49-F238E27FC236}">
                <a16:creationId xmlns:a16="http://schemas.microsoft.com/office/drawing/2014/main" id="{FE85F15D-EFF2-FC23-E301-6CD78A24B85E}"/>
              </a:ext>
            </a:extLst>
          </p:cNvPr>
          <p:cNvSpPr txBox="1"/>
          <p:nvPr/>
        </p:nvSpPr>
        <p:spPr>
          <a:xfrm>
            <a:off x="8458201" y="1690688"/>
            <a:ext cx="2895599" cy="4661276"/>
          </a:xfrm>
          <a:prstGeom prst="rect">
            <a:avLst/>
          </a:prstGeom>
          <a:solidFill>
            <a:schemeClr val="accent4">
              <a:lumMod val="40000"/>
              <a:lumOff val="60000"/>
            </a:schemeClr>
          </a:solidFill>
        </p:spPr>
        <p:txBody>
          <a:bodyPr wrap="square">
            <a:spAutoFit/>
          </a:bodyPr>
          <a:lstStyle/>
          <a:p>
            <a:pPr>
              <a:lnSpc>
                <a:spcPct val="150000"/>
              </a:lnSpc>
            </a:pPr>
            <a:r>
              <a:rPr lang="en-US" sz="2000" u="sng" dirty="0"/>
              <a:t>Database attributes</a:t>
            </a:r>
          </a:p>
          <a:p>
            <a:pPr>
              <a:lnSpc>
                <a:spcPct val="150000"/>
              </a:lnSpc>
            </a:pPr>
            <a:r>
              <a:rPr lang="en-US" sz="2000" dirty="0"/>
              <a:t>Date</a:t>
            </a:r>
          </a:p>
          <a:p>
            <a:pPr>
              <a:lnSpc>
                <a:spcPct val="150000"/>
              </a:lnSpc>
            </a:pPr>
            <a:r>
              <a:rPr lang="en-US" sz="2000" dirty="0"/>
              <a:t>Latitude</a:t>
            </a:r>
          </a:p>
          <a:p>
            <a:pPr>
              <a:lnSpc>
                <a:spcPct val="150000"/>
              </a:lnSpc>
            </a:pPr>
            <a:r>
              <a:rPr lang="en-US" sz="2000" dirty="0"/>
              <a:t>Longitude</a:t>
            </a:r>
          </a:p>
          <a:p>
            <a:pPr>
              <a:lnSpc>
                <a:spcPct val="150000"/>
              </a:lnSpc>
            </a:pPr>
            <a:r>
              <a:rPr lang="en-US" sz="2000" dirty="0"/>
              <a:t>Acres permitted</a:t>
            </a:r>
          </a:p>
          <a:p>
            <a:pPr>
              <a:lnSpc>
                <a:spcPct val="150000"/>
              </a:lnSpc>
            </a:pPr>
            <a:r>
              <a:rPr lang="en-US" sz="2000" dirty="0"/>
              <a:t>Acres completed</a:t>
            </a:r>
          </a:p>
          <a:p>
            <a:pPr>
              <a:lnSpc>
                <a:spcPct val="150000"/>
              </a:lnSpc>
            </a:pPr>
            <a:r>
              <a:rPr lang="en-US" sz="2000" dirty="0"/>
              <a:t>Pile volume</a:t>
            </a:r>
          </a:p>
          <a:p>
            <a:pPr>
              <a:lnSpc>
                <a:spcPct val="150000"/>
              </a:lnSpc>
            </a:pPr>
            <a:r>
              <a:rPr lang="en-US" sz="2000" dirty="0"/>
              <a:t>Burn name</a:t>
            </a:r>
          </a:p>
          <a:p>
            <a:pPr>
              <a:lnSpc>
                <a:spcPct val="150000"/>
              </a:lnSpc>
            </a:pPr>
            <a:r>
              <a:rPr lang="en-US" sz="2000" dirty="0"/>
              <a:t>Burn type</a:t>
            </a:r>
          </a:p>
          <a:p>
            <a:pPr>
              <a:lnSpc>
                <a:spcPct val="150000"/>
              </a:lnSpc>
            </a:pPr>
            <a:r>
              <a:rPr lang="en-US" sz="2000" dirty="0"/>
              <a:t>Entity requesting</a:t>
            </a:r>
          </a:p>
        </p:txBody>
      </p:sp>
    </p:spTree>
    <p:extLst>
      <p:ext uri="{BB962C8B-B14F-4D97-AF65-F5344CB8AC3E}">
        <p14:creationId xmlns:p14="http://schemas.microsoft.com/office/powerpoint/2010/main" val="374936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pic>
        <p:nvPicPr>
          <p:cNvPr id="8" name="Picture 7">
            <a:extLst>
              <a:ext uri="{FF2B5EF4-FFF2-40B4-BE49-F238E27FC236}">
                <a16:creationId xmlns:a16="http://schemas.microsoft.com/office/drawing/2014/main" id="{45464E23-61ED-2CDD-A937-1F0950184785}"/>
              </a:ext>
            </a:extLst>
          </p:cNvPr>
          <p:cNvPicPr>
            <a:picLocks noChangeAspect="1"/>
          </p:cNvPicPr>
          <p:nvPr/>
        </p:nvPicPr>
        <p:blipFill>
          <a:blip r:embed="rId3"/>
          <a:stretch>
            <a:fillRect/>
          </a:stretch>
        </p:blipFill>
        <p:spPr>
          <a:xfrm>
            <a:off x="928975" y="1947914"/>
            <a:ext cx="5536140" cy="4374841"/>
          </a:xfrm>
          <a:prstGeom prst="rect">
            <a:avLst/>
          </a:prstGeom>
        </p:spPr>
      </p:pic>
      <p:sp>
        <p:nvSpPr>
          <p:cNvPr id="9" name="Content Placeholder 2">
            <a:extLst>
              <a:ext uri="{FF2B5EF4-FFF2-40B4-BE49-F238E27FC236}">
                <a16:creationId xmlns:a16="http://schemas.microsoft.com/office/drawing/2014/main" id="{124071E8-8E30-01CF-1E04-621F76262554}"/>
              </a:ext>
            </a:extLst>
          </p:cNvPr>
          <p:cNvSpPr>
            <a:spLocks noGrp="1"/>
          </p:cNvSpPr>
          <p:nvPr>
            <p:ph idx="1"/>
          </p:nvPr>
        </p:nvSpPr>
        <p:spPr>
          <a:xfrm>
            <a:off x="838200" y="1433462"/>
            <a:ext cx="6154271" cy="514452"/>
          </a:xfrm>
        </p:spPr>
        <p:txBody>
          <a:bodyPr>
            <a:normAutofit/>
          </a:bodyPr>
          <a:lstStyle/>
          <a:p>
            <a:pPr marL="0" indent="0">
              <a:buNone/>
            </a:pPr>
            <a:r>
              <a:rPr lang="en-US" sz="2000" dirty="0"/>
              <a:t>Planned and completed burns 2017-2022</a:t>
            </a:r>
          </a:p>
        </p:txBody>
      </p:sp>
      <p:sp>
        <p:nvSpPr>
          <p:cNvPr id="4" name="TextBox 3">
            <a:extLst>
              <a:ext uri="{FF2B5EF4-FFF2-40B4-BE49-F238E27FC236}">
                <a16:creationId xmlns:a16="http://schemas.microsoft.com/office/drawing/2014/main" id="{20E4AB8C-D4A0-D4CD-9110-262890F44DE8}"/>
              </a:ext>
            </a:extLst>
          </p:cNvPr>
          <p:cNvSpPr txBox="1"/>
          <p:nvPr/>
        </p:nvSpPr>
        <p:spPr>
          <a:xfrm>
            <a:off x="7982172" y="1917378"/>
            <a:ext cx="2895599" cy="1938992"/>
          </a:xfrm>
          <a:prstGeom prst="rect">
            <a:avLst/>
          </a:prstGeom>
          <a:solidFill>
            <a:schemeClr val="accent4">
              <a:lumMod val="40000"/>
              <a:lumOff val="60000"/>
            </a:schemeClr>
          </a:solidFill>
        </p:spPr>
        <p:txBody>
          <a:bodyPr wrap="square">
            <a:spAutoFit/>
          </a:bodyPr>
          <a:lstStyle/>
          <a:p>
            <a:r>
              <a:rPr lang="en-US" sz="2000" dirty="0"/>
              <a:t># Broadcast</a:t>
            </a:r>
          </a:p>
          <a:p>
            <a:r>
              <a:rPr lang="en-US" sz="2000" dirty="0"/>
              <a:t># Piles</a:t>
            </a:r>
          </a:p>
          <a:p>
            <a:r>
              <a:rPr lang="en-US" sz="2000" dirty="0"/>
              <a:t># Unknown</a:t>
            </a:r>
          </a:p>
          <a:p>
            <a:r>
              <a:rPr lang="en-US" sz="2000" dirty="0"/>
              <a:t>_________________</a:t>
            </a:r>
          </a:p>
          <a:p>
            <a:endParaRPr lang="en-US" sz="2000" dirty="0"/>
          </a:p>
          <a:p>
            <a:r>
              <a:rPr lang="en-US" sz="2000" dirty="0"/>
              <a:t># Total</a:t>
            </a:r>
          </a:p>
        </p:txBody>
      </p:sp>
    </p:spTree>
    <p:extLst>
      <p:ext uri="{BB962C8B-B14F-4D97-AF65-F5344CB8AC3E}">
        <p14:creationId xmlns:p14="http://schemas.microsoft.com/office/powerpoint/2010/main" val="2077607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A62575E0-99F8-FFFF-9BBF-21832FDC5F78}"/>
              </a:ext>
            </a:extLst>
          </p:cNvPr>
          <p:cNvSpPr>
            <a:spLocks noGrp="1"/>
          </p:cNvSpPr>
          <p:nvPr>
            <p:ph idx="1"/>
          </p:nvPr>
        </p:nvSpPr>
        <p:spPr>
          <a:xfrm>
            <a:off x="838200" y="1433462"/>
            <a:ext cx="6154271" cy="514452"/>
          </a:xfrm>
        </p:spPr>
        <p:txBody>
          <a:bodyPr>
            <a:normAutofit/>
          </a:bodyPr>
          <a:lstStyle/>
          <a:p>
            <a:pPr marL="0" indent="0">
              <a:buNone/>
            </a:pPr>
            <a:r>
              <a:rPr lang="en-US" sz="2000" dirty="0"/>
              <a:t>Number of planned burns 2017-2022 (n = 11)</a:t>
            </a:r>
          </a:p>
        </p:txBody>
      </p:sp>
      <p:pic>
        <p:nvPicPr>
          <p:cNvPr id="10" name="Picture 9" descr="A graph of a number of columns&#10;&#10;Description automatically generated with medium confidence">
            <a:extLst>
              <a:ext uri="{FF2B5EF4-FFF2-40B4-BE49-F238E27FC236}">
                <a16:creationId xmlns:a16="http://schemas.microsoft.com/office/drawing/2014/main" id="{5C873698-7F88-8138-2577-1ABD924027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276529"/>
            <a:ext cx="11180781" cy="4065739"/>
          </a:xfrm>
          <a:prstGeom prst="rect">
            <a:avLst/>
          </a:prstGeom>
        </p:spPr>
      </p:pic>
      <p:sp>
        <p:nvSpPr>
          <p:cNvPr id="6" name="Speech Bubble: Rectangle 5">
            <a:extLst>
              <a:ext uri="{FF2B5EF4-FFF2-40B4-BE49-F238E27FC236}">
                <a16:creationId xmlns:a16="http://schemas.microsoft.com/office/drawing/2014/main" id="{EA8C15FB-82F0-27C1-0DFB-A67DDB45F475}"/>
              </a:ext>
            </a:extLst>
          </p:cNvPr>
          <p:cNvSpPr/>
          <p:nvPr/>
        </p:nvSpPr>
        <p:spPr>
          <a:xfrm>
            <a:off x="9122484" y="699291"/>
            <a:ext cx="2603351" cy="1248623"/>
          </a:xfrm>
          <a:prstGeom prst="wedgeRectCallout">
            <a:avLst>
              <a:gd name="adj1" fmla="val -38601"/>
              <a:gd name="adj2" fmla="val 78008"/>
            </a:avLst>
          </a:prstGeom>
          <a:solidFill>
            <a:schemeClr val="accent4">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err="1">
                <a:solidFill>
                  <a:schemeClr val="tx1"/>
                </a:solidFill>
              </a:rPr>
              <a:t>Westwide</a:t>
            </a:r>
            <a:r>
              <a:rPr lang="en-US" sz="2000" dirty="0">
                <a:solidFill>
                  <a:schemeClr val="tx1"/>
                </a:solidFill>
              </a:rPr>
              <a:t> - X times more pile than broadcast burned planned or completed.</a:t>
            </a:r>
          </a:p>
        </p:txBody>
      </p:sp>
    </p:spTree>
    <p:extLst>
      <p:ext uri="{BB962C8B-B14F-4D97-AF65-F5344CB8AC3E}">
        <p14:creationId xmlns:p14="http://schemas.microsoft.com/office/powerpoint/2010/main" val="1209842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pic>
        <p:nvPicPr>
          <p:cNvPr id="11" name="Picture 10" descr="A graph of different sizes of blue bars&#10;&#10;Description automatically generated with medium confidence">
            <a:extLst>
              <a:ext uri="{FF2B5EF4-FFF2-40B4-BE49-F238E27FC236}">
                <a16:creationId xmlns:a16="http://schemas.microsoft.com/office/drawing/2014/main" id="{94D1D6EB-3453-EF53-B930-C218972007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290438"/>
            <a:ext cx="11148508" cy="4054003"/>
          </a:xfrm>
          <a:prstGeom prst="rect">
            <a:avLst/>
          </a:prstGeom>
        </p:spPr>
      </p:pic>
      <p:sp>
        <p:nvSpPr>
          <p:cNvPr id="12" name="Content Placeholder 2">
            <a:extLst>
              <a:ext uri="{FF2B5EF4-FFF2-40B4-BE49-F238E27FC236}">
                <a16:creationId xmlns:a16="http://schemas.microsoft.com/office/drawing/2014/main" id="{CB962217-C5BC-5AC7-55F6-3F57D7EECD9C}"/>
              </a:ext>
            </a:extLst>
          </p:cNvPr>
          <p:cNvSpPr txBox="1">
            <a:spLocks/>
          </p:cNvSpPr>
          <p:nvPr/>
        </p:nvSpPr>
        <p:spPr>
          <a:xfrm>
            <a:off x="838200" y="1433461"/>
            <a:ext cx="7950798" cy="7395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Acres of completed broadcast burns 2017-2022 (n = 7)</a:t>
            </a:r>
          </a:p>
        </p:txBody>
      </p:sp>
      <p:sp>
        <p:nvSpPr>
          <p:cNvPr id="3" name="Speech Bubble: Rectangle 2">
            <a:extLst>
              <a:ext uri="{FF2B5EF4-FFF2-40B4-BE49-F238E27FC236}">
                <a16:creationId xmlns:a16="http://schemas.microsoft.com/office/drawing/2014/main" id="{CADCB90F-2272-8779-E963-B42551EC9FF7}"/>
              </a:ext>
            </a:extLst>
          </p:cNvPr>
          <p:cNvSpPr/>
          <p:nvPr/>
        </p:nvSpPr>
        <p:spPr>
          <a:xfrm>
            <a:off x="9122484" y="699291"/>
            <a:ext cx="2603351" cy="1248623"/>
          </a:xfrm>
          <a:prstGeom prst="wedgeRectCallout">
            <a:avLst>
              <a:gd name="adj1" fmla="val -38601"/>
              <a:gd name="adj2" fmla="val 78008"/>
            </a:avLst>
          </a:prstGeom>
          <a:solidFill>
            <a:schemeClr val="accent4">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R="0" lvl="0" algn="l" defTabSz="914400" rtl="0" eaLnBrk="1" fontAlgn="auto" latinLnBrk="0" hangingPunct="1">
              <a:lnSpc>
                <a:spcPct val="90000"/>
              </a:lnSpc>
              <a:spcBef>
                <a:spcPts val="1000"/>
              </a:spcBef>
              <a:spcAft>
                <a:spcPts val="0"/>
              </a:spcAft>
              <a:buClrTx/>
              <a:buSzTx/>
              <a:tabLst/>
              <a:defRPr/>
            </a:pPr>
            <a:r>
              <a:rPr lang="en-US" sz="2000" dirty="0" err="1">
                <a:solidFill>
                  <a:schemeClr val="tx1"/>
                </a:solidFill>
              </a:rPr>
              <a:t>Westwide</a:t>
            </a:r>
            <a:r>
              <a:rPr lang="en-US" sz="2000" dirty="0">
                <a:solidFill>
                  <a:schemeClr val="tx1"/>
                </a:solidFill>
              </a:rPr>
              <a:t> - </a:t>
            </a:r>
            <a:r>
              <a:rPr kumimoji="0" lang="en-US" sz="2000" b="0" i="0" u="none" strike="noStrike" kern="1200" cap="none" spc="0" normalizeH="0" baseline="0" noProof="0" dirty="0">
                <a:ln>
                  <a:noFill/>
                </a:ln>
                <a:solidFill>
                  <a:prstClr val="black"/>
                </a:solidFill>
                <a:effectLst/>
                <a:highlight>
                  <a:srgbClr val="FFFF00"/>
                </a:highlight>
                <a:uLnTx/>
                <a:uFillTx/>
                <a:latin typeface="Calibri" panose="020F0502020204030204"/>
                <a:ea typeface="+mn-ea"/>
                <a:cs typeface="+mn-cs"/>
              </a:rPr>
              <a:t>X times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more broadcast burns are planned than completed. </a:t>
            </a:r>
          </a:p>
        </p:txBody>
      </p:sp>
    </p:spTree>
    <p:extLst>
      <p:ext uri="{BB962C8B-B14F-4D97-AF65-F5344CB8AC3E}">
        <p14:creationId xmlns:p14="http://schemas.microsoft.com/office/powerpoint/2010/main" val="4170539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pic>
        <p:nvPicPr>
          <p:cNvPr id="13" name="Picture 12" descr="A graph of a number of bars&#10;&#10;Description automatically generated with medium confidence">
            <a:extLst>
              <a:ext uri="{FF2B5EF4-FFF2-40B4-BE49-F238E27FC236}">
                <a16:creationId xmlns:a16="http://schemas.microsoft.com/office/drawing/2014/main" id="{C83265E5-4C8B-12E7-7A0A-477682D7AE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354585"/>
            <a:ext cx="9369911" cy="4164405"/>
          </a:xfrm>
          <a:prstGeom prst="rect">
            <a:avLst/>
          </a:prstGeom>
        </p:spPr>
      </p:pic>
      <p:sp>
        <p:nvSpPr>
          <p:cNvPr id="14" name="Content Placeholder 2">
            <a:extLst>
              <a:ext uri="{FF2B5EF4-FFF2-40B4-BE49-F238E27FC236}">
                <a16:creationId xmlns:a16="http://schemas.microsoft.com/office/drawing/2014/main" id="{184AC967-9EE5-0E3D-DCE3-C0CE6CCDEE9D}"/>
              </a:ext>
            </a:extLst>
          </p:cNvPr>
          <p:cNvSpPr txBox="1">
            <a:spLocks/>
          </p:cNvSpPr>
          <p:nvPr/>
        </p:nvSpPr>
        <p:spPr>
          <a:xfrm>
            <a:off x="838200" y="1433462"/>
            <a:ext cx="8284285"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Percent area broadcast burned by land manager 2017-2022 (n = 9)</a:t>
            </a:r>
          </a:p>
        </p:txBody>
      </p:sp>
      <p:sp>
        <p:nvSpPr>
          <p:cNvPr id="3" name="Speech Bubble: Rectangle 2">
            <a:extLst>
              <a:ext uri="{FF2B5EF4-FFF2-40B4-BE49-F238E27FC236}">
                <a16:creationId xmlns:a16="http://schemas.microsoft.com/office/drawing/2014/main" id="{168AEF6A-3AD2-D357-DF27-42C51F1DEB25}"/>
              </a:ext>
            </a:extLst>
          </p:cNvPr>
          <p:cNvSpPr/>
          <p:nvPr/>
        </p:nvSpPr>
        <p:spPr>
          <a:xfrm>
            <a:off x="9122484" y="699291"/>
            <a:ext cx="2603351" cy="1248623"/>
          </a:xfrm>
          <a:prstGeom prst="wedgeRectCallout">
            <a:avLst>
              <a:gd name="adj1" fmla="val -38601"/>
              <a:gd name="adj2" fmla="val 78008"/>
            </a:avLst>
          </a:prstGeom>
          <a:solidFill>
            <a:schemeClr val="accent4">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R="0" lvl="0" algn="l" defTabSz="914400" rtl="0" eaLnBrk="1" fontAlgn="auto" latinLnBrk="0" hangingPunct="1">
              <a:lnSpc>
                <a:spcPct val="90000"/>
              </a:lnSpc>
              <a:spcBef>
                <a:spcPts val="1000"/>
              </a:spcBef>
              <a:spcAft>
                <a:spcPts val="0"/>
              </a:spcAft>
              <a:buClrTx/>
              <a:buSzTx/>
              <a:tabLst/>
              <a:defRPr/>
            </a:pPr>
            <a:r>
              <a:rPr lang="en-US" sz="2000" dirty="0" err="1">
                <a:solidFill>
                  <a:schemeClr val="tx1"/>
                </a:solidFill>
              </a:rPr>
              <a:t>Westwide</a:t>
            </a:r>
            <a:r>
              <a:rPr lang="en-US" sz="2000" dirty="0">
                <a:solidFill>
                  <a:schemeClr val="tx1"/>
                </a:solidFill>
              </a:rPr>
              <a:t> -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Broadcast burns on private lands account for </a:t>
            </a:r>
            <a:r>
              <a:rPr kumimoji="0" lang="en-US" sz="2000" b="0" i="0" u="none" strike="noStrike" kern="1200" cap="none" spc="0" normalizeH="0" baseline="0" noProof="0" dirty="0">
                <a:ln>
                  <a:noFill/>
                </a:ln>
                <a:solidFill>
                  <a:prstClr val="black"/>
                </a:solidFill>
                <a:effectLst/>
                <a:highlight>
                  <a:srgbClr val="FFFF00"/>
                </a:highlight>
                <a:uLnTx/>
                <a:uFillTx/>
                <a:latin typeface="Calibri" panose="020F0502020204030204"/>
                <a:ea typeface="+mn-ea"/>
                <a:cs typeface="+mn-cs"/>
              </a:rPr>
              <a:t>x% of acres burned</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spTree>
    <p:extLst>
      <p:ext uri="{BB962C8B-B14F-4D97-AF65-F5344CB8AC3E}">
        <p14:creationId xmlns:p14="http://schemas.microsoft.com/office/powerpoint/2010/main" val="2072159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pic>
        <p:nvPicPr>
          <p:cNvPr id="9" name="Picture 8" descr="A diagram of a number of different sizes&#10;&#10;Description automatically generated with medium confidence">
            <a:extLst>
              <a:ext uri="{FF2B5EF4-FFF2-40B4-BE49-F238E27FC236}">
                <a16:creationId xmlns:a16="http://schemas.microsoft.com/office/drawing/2014/main" id="{9E938762-59D5-236E-472E-8D190E4988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186" y="2082851"/>
            <a:ext cx="10359614" cy="4604273"/>
          </a:xfrm>
          <a:prstGeom prst="rect">
            <a:avLst/>
          </a:prstGeom>
        </p:spPr>
      </p:pic>
      <p:sp>
        <p:nvSpPr>
          <p:cNvPr id="10" name="Content Placeholder 2">
            <a:extLst>
              <a:ext uri="{FF2B5EF4-FFF2-40B4-BE49-F238E27FC236}">
                <a16:creationId xmlns:a16="http://schemas.microsoft.com/office/drawing/2014/main" id="{7F0456CB-1190-444F-D8D1-35B89D7A2012}"/>
              </a:ext>
            </a:extLst>
          </p:cNvPr>
          <p:cNvSpPr txBox="1">
            <a:spLocks/>
          </p:cNvSpPr>
          <p:nvPr/>
        </p:nvSpPr>
        <p:spPr>
          <a:xfrm>
            <a:off x="838200" y="1433462"/>
            <a:ext cx="6154271"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Size of completed broadcast burns 2017-2022 (n = 9)</a:t>
            </a:r>
          </a:p>
        </p:txBody>
      </p:sp>
      <p:sp>
        <p:nvSpPr>
          <p:cNvPr id="3" name="Speech Bubble: Rectangle 2">
            <a:extLst>
              <a:ext uri="{FF2B5EF4-FFF2-40B4-BE49-F238E27FC236}">
                <a16:creationId xmlns:a16="http://schemas.microsoft.com/office/drawing/2014/main" id="{104135F3-1352-0E91-AE66-E6F12C13E687}"/>
              </a:ext>
            </a:extLst>
          </p:cNvPr>
          <p:cNvSpPr/>
          <p:nvPr/>
        </p:nvSpPr>
        <p:spPr>
          <a:xfrm>
            <a:off x="9122484" y="699291"/>
            <a:ext cx="2603351" cy="1248623"/>
          </a:xfrm>
          <a:prstGeom prst="wedgeRectCallout">
            <a:avLst>
              <a:gd name="adj1" fmla="val -38601"/>
              <a:gd name="adj2" fmla="val 78008"/>
            </a:avLst>
          </a:prstGeom>
          <a:solidFill>
            <a:schemeClr val="accent4">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err="1">
                <a:solidFill>
                  <a:schemeClr val="tx1"/>
                </a:solidFill>
              </a:rPr>
              <a:t>Westwide</a:t>
            </a:r>
            <a:r>
              <a:rPr lang="en-US" sz="2000" dirty="0">
                <a:solidFill>
                  <a:schemeClr val="tx1"/>
                </a:solidFill>
              </a:rPr>
              <a:t> -</a:t>
            </a:r>
          </a:p>
        </p:txBody>
      </p:sp>
    </p:spTree>
    <p:extLst>
      <p:ext uri="{BB962C8B-B14F-4D97-AF65-F5344CB8AC3E}">
        <p14:creationId xmlns:p14="http://schemas.microsoft.com/office/powerpoint/2010/main" val="21405623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1155</TotalTime>
  <Words>1000</Words>
  <Application>Microsoft Office PowerPoint</Application>
  <PresentationFormat>Widescreen</PresentationFormat>
  <Paragraphs>375</Paragraphs>
  <Slides>12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Building a prescribed fire database for the western United States</vt:lpstr>
      <vt:lpstr>Background</vt:lpstr>
      <vt:lpstr>Objective</vt:lpstr>
      <vt:lpstr>Methods</vt:lpstr>
      <vt:lpstr>Results</vt:lpstr>
      <vt:lpstr>Results</vt:lpstr>
      <vt:lpstr>Results</vt:lpstr>
      <vt:lpstr>Results</vt:lpstr>
      <vt:lpstr>Results</vt:lpstr>
      <vt:lpstr>Summary</vt:lpstr>
      <vt:lpstr>Next steps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Kori Blankenship</dc:creator>
  <cp:lastModifiedBy>Kori Blankenship</cp:lastModifiedBy>
  <cp:revision>68</cp:revision>
  <dcterms:created xsi:type="dcterms:W3CDTF">2023-11-22T02:14:37Z</dcterms:created>
  <dcterms:modified xsi:type="dcterms:W3CDTF">2023-11-30T17:26:49Z</dcterms:modified>
</cp:coreProperties>
</file>

<file path=docProps/thumbnail.jpeg>
</file>